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634" r:id="rId2"/>
    <p:sldId id="635" r:id="rId3"/>
    <p:sldId id="642" r:id="rId4"/>
    <p:sldId id="636" r:id="rId5"/>
    <p:sldId id="637" r:id="rId6"/>
    <p:sldId id="639" r:id="rId7"/>
    <p:sldId id="638" r:id="rId8"/>
    <p:sldId id="640" r:id="rId9"/>
    <p:sldId id="641" r:id="rId10"/>
  </p:sldIdLst>
  <p:sldSz cx="12192000" cy="6858000"/>
  <p:notesSz cx="10020300" cy="68881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F89"/>
    <a:srgbClr val="B9DED4"/>
    <a:srgbClr val="B9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2" autoAdjust="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561" y="0"/>
            <a:ext cx="4342130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E54B-9CAD-412C-B7CB-433FB23E97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314929"/>
            <a:ext cx="8016240" cy="27122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561" y="6542161"/>
            <a:ext cx="4342130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14EB4-5531-4DF4-BD51-70DA3A2C8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1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18A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8A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8A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8A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4795" y="0"/>
            <a:ext cx="3537204" cy="31135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404" y="-8128"/>
            <a:ext cx="11274425" cy="596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18A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410200" y="4661325"/>
            <a:ext cx="6398916" cy="982969"/>
          </a:xfrm>
          <a:prstGeom prst="roundRect">
            <a:avLst/>
          </a:prstGeom>
          <a:ln>
            <a:solidFill>
              <a:srgbClr val="B9DE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9744" y="3423415"/>
            <a:ext cx="4114854" cy="404564"/>
          </a:xfrm>
          <a:prstGeom prst="roundRect">
            <a:avLst/>
          </a:prstGeom>
          <a:ln>
            <a:solidFill>
              <a:srgbClr val="B9DED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10200" y="3463777"/>
            <a:ext cx="6398916" cy="982969"/>
          </a:xfrm>
          <a:prstGeom prst="roundRect">
            <a:avLst/>
          </a:prstGeom>
          <a:ln>
            <a:solidFill>
              <a:srgbClr val="B9DE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69E55-B55C-5B4A-013E-769192D2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44" y="258762"/>
            <a:ext cx="10680156" cy="64979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Расширенная ответственность производителей</a:t>
            </a:r>
            <a:endParaRPr lang="ru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580"/>
          <p:cNvGrpSpPr>
            <a:grpSpLocks/>
          </p:cNvGrpSpPr>
          <p:nvPr/>
        </p:nvGrpSpPr>
        <p:grpSpPr bwMode="auto">
          <a:xfrm>
            <a:off x="304800" y="193776"/>
            <a:ext cx="45719" cy="568224"/>
            <a:chOff x="2365829" y="2322286"/>
            <a:chExt cx="91440" cy="2264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413073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299105" y="1240522"/>
            <a:ext cx="404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ч. 15 ст. 7 Федерального закона от 04.08.2023 № 451-ФЗ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839" y="2124708"/>
            <a:ext cx="4216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ст. 24.2, 24.5 Федерального закона от 24.06.1998 № 89-ФЗ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31673" y="3493596"/>
            <a:ext cx="5439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17 </a:t>
            </a:r>
            <a:r>
              <a:rPr lang="ru-RU" dirty="0" smtClean="0"/>
              <a:t>МО </a:t>
            </a:r>
            <a:r>
              <a:rPr lang="ru-RU" sz="1800" dirty="0" smtClean="0"/>
              <a:t>разместили </a:t>
            </a:r>
            <a:r>
              <a:rPr lang="ru-RU" sz="1800" dirty="0"/>
              <a:t>на официальных сайтах муниципальных </a:t>
            </a:r>
            <a:r>
              <a:rPr lang="ru-RU" sz="1800" dirty="0" smtClean="0"/>
              <a:t>информацию </a:t>
            </a:r>
            <a:r>
              <a:rPr lang="ru-RU" sz="1800" dirty="0"/>
              <a:t>о предоставлении отчетности по экологическому сбору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53590" y="4828929"/>
            <a:ext cx="423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4 </a:t>
            </a:r>
            <a:r>
              <a:rPr lang="ru-RU" sz="1800" dirty="0" smtClean="0"/>
              <a:t>МО предоставили информацию </a:t>
            </a:r>
            <a:r>
              <a:rPr lang="ru-RU" sz="1800" dirty="0"/>
              <a:t>о производителях товаров/упаковки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63781" y="3427869"/>
            <a:ext cx="3680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контроле у Губернатора</a:t>
            </a:r>
            <a:endParaRPr lang="ru-RU" sz="20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2268" y="3114717"/>
            <a:ext cx="11899356" cy="33755"/>
          </a:xfrm>
          <a:prstGeom prst="line">
            <a:avLst/>
          </a:prstGeom>
          <a:ln w="53975">
            <a:solidFill>
              <a:srgbClr val="4B9F8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86" y="3592638"/>
            <a:ext cx="399328" cy="3993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84" y="4953146"/>
            <a:ext cx="399328" cy="3993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0" y="3463777"/>
            <a:ext cx="357752" cy="357752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4495800" y="1351880"/>
            <a:ext cx="357680" cy="140793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19607" y="1178237"/>
            <a:ext cx="69520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роизводители, импортеры товаров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 формы отчетности и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уплачивают экологический сбор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за товары, реализованные в 2023 году, так и за товары, произведенные, импортированные в 2024 году</a:t>
            </a:r>
            <a:endParaRPr lang="ru-RU" sz="22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75274"/>
              </p:ext>
            </p:extLst>
          </p:nvPr>
        </p:nvGraphicFramePr>
        <p:xfrm>
          <a:off x="1197346" y="3991966"/>
          <a:ext cx="3580198" cy="506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7346" y="3991966"/>
                        <a:ext cx="3580198" cy="506181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06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62320"/>
              </p:ext>
            </p:extLst>
          </p:nvPr>
        </p:nvGraphicFramePr>
        <p:xfrm>
          <a:off x="321906" y="990600"/>
          <a:ext cx="11430000" cy="5669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87278977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3720877968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Непредставление или несвоевременное представление отчетности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Административный штраф</a:t>
                      </a:r>
                    </a:p>
                    <a:p>
                      <a:endParaRPr lang="ru-RU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должностных лиц - </a:t>
                      </a:r>
                      <a:r>
                        <a:rPr lang="ru-RU" b="1" dirty="0" smtClean="0"/>
                        <a:t>от 3 000 до 6 000 </a:t>
                      </a:r>
                      <a:r>
                        <a:rPr lang="ru-RU" b="0" dirty="0" smtClean="0"/>
                        <a:t>рублей; </a:t>
                      </a:r>
                    </a:p>
                    <a:p>
                      <a:endParaRPr lang="ru-RU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лиц, осуществляющих предпринимательскую деятельность без образования юридического лица - </a:t>
                      </a:r>
                      <a:r>
                        <a:rPr lang="ru-RU" b="1" dirty="0" smtClean="0"/>
                        <a:t>от 50 000 до 70 000 </a:t>
                      </a:r>
                      <a:r>
                        <a:rPr lang="ru-RU" b="0" dirty="0" smtClean="0"/>
                        <a:t>рублей;</a:t>
                      </a:r>
                    </a:p>
                    <a:p>
                      <a:r>
                        <a:rPr lang="ru-RU" b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юридических лиц - </a:t>
                      </a:r>
                      <a:r>
                        <a:rPr lang="ru-RU" b="1" dirty="0" smtClean="0"/>
                        <a:t>от 70 000 до 150 000 </a:t>
                      </a:r>
                      <a:r>
                        <a:rPr lang="ru-RU" b="0" dirty="0" smtClean="0"/>
                        <a:t>тысяч рублей.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215806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Представление отчетности в неполном объеме либо отчетности, содержащей недостоверные сведения отчетности</a:t>
                      </a:r>
                      <a:endParaRPr lang="ru-RU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Административный штраф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/>
                        <a:t>на должностных лиц - </a:t>
                      </a:r>
                      <a:r>
                        <a:rPr lang="ru-RU" b="1" dirty="0" smtClean="0"/>
                        <a:t>от 3 000 до 6 000 </a:t>
                      </a:r>
                      <a:r>
                        <a:rPr lang="ru-RU" b="0" dirty="0" smtClean="0"/>
                        <a:t>рублей;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/>
                        <a:t>на лиц, осуществляющих предпринимательскую деятельность без образования юридического лица - в</a:t>
                      </a:r>
                      <a:r>
                        <a:rPr lang="ru-RU" b="1" dirty="0" smtClean="0"/>
                        <a:t> двукратном размере </a:t>
                      </a:r>
                      <a:r>
                        <a:rPr lang="ru-RU" b="0" dirty="0" smtClean="0"/>
                        <a:t>суммы сбора, но не менее </a:t>
                      </a:r>
                      <a:r>
                        <a:rPr lang="ru-RU" b="1" dirty="0" smtClean="0"/>
                        <a:t>100 000 </a:t>
                      </a:r>
                      <a:r>
                        <a:rPr lang="ru-RU" b="0" dirty="0" smtClean="0"/>
                        <a:t>рублей;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/>
                        <a:t>на юридических лиц - в двукратном размере суммы сбора, но не менее </a:t>
                      </a:r>
                      <a:r>
                        <a:rPr lang="ru-RU" b="1" dirty="0" smtClean="0"/>
                        <a:t>250 000 </a:t>
                      </a:r>
                      <a:r>
                        <a:rPr lang="ru-RU" b="0" dirty="0" smtClean="0"/>
                        <a:t>рублей.</a:t>
                      </a:r>
                    </a:p>
                    <a:p>
                      <a:endParaRPr lang="ru-RU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54713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C69E55-B55C-5B4A-013E-769192D22E51}"/>
              </a:ext>
            </a:extLst>
          </p:cNvPr>
          <p:cNvSpPr txBox="1">
            <a:spLocks/>
          </p:cNvSpPr>
          <p:nvPr/>
        </p:nvSpPr>
        <p:spPr>
          <a:xfrm>
            <a:off x="332792" y="228600"/>
            <a:ext cx="9801808" cy="649791"/>
          </a:xfrm>
          <a:prstGeom prst="rect">
            <a:avLst/>
          </a:prstGeom>
        </p:spPr>
        <p:txBody>
          <a:bodyPr wrap="square" lIns="0" tIns="0" rIns="0" bIns="0">
            <a:normAutofit fontScale="67500" lnSpcReduction="20000"/>
          </a:bodyPr>
          <a:lstStyle>
            <a:lvl1pPr>
              <a:defRPr sz="1800" b="1" i="0">
                <a:solidFill>
                  <a:srgbClr val="418A7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600" dirty="0" smtClean="0"/>
              <a:t>Административная ответственность в соответствии со частями 1,2 статьи ст.8.5.1 КоАП РФ</a:t>
            </a:r>
            <a:endParaRPr lang="ru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83632"/>
              </p:ext>
            </p:extLst>
          </p:nvPr>
        </p:nvGraphicFramePr>
        <p:xfrm>
          <a:off x="321906" y="990600"/>
          <a:ext cx="11430000" cy="310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87278977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3720877968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Неуплата в установленный срок экологического сбора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Административный штраф</a:t>
                      </a:r>
                    </a:p>
                    <a:p>
                      <a:endParaRPr lang="ru-RU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должностных лиц - </a:t>
                      </a:r>
                      <a:r>
                        <a:rPr lang="ru-RU" b="1" dirty="0" smtClean="0"/>
                        <a:t>от 5 000 до 7 000 </a:t>
                      </a:r>
                      <a:r>
                        <a:rPr lang="ru-RU" b="0" dirty="0" smtClean="0"/>
                        <a:t>рублей; </a:t>
                      </a:r>
                    </a:p>
                    <a:p>
                      <a:endParaRPr lang="ru-RU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лиц, осуществляющих предпринимательскую деятельность без образования юридического лица - </a:t>
                      </a:r>
                      <a:r>
                        <a:rPr lang="ru-RU" b="1" dirty="0" smtClean="0"/>
                        <a:t>в трехкратном размере неуплаченной суммы сбора, но не менее 250 000 рублей</a:t>
                      </a:r>
                      <a:r>
                        <a:rPr lang="ru-RU" b="0" dirty="0" smtClean="0"/>
                        <a:t>;</a:t>
                      </a:r>
                    </a:p>
                    <a:p>
                      <a:r>
                        <a:rPr lang="ru-RU" b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/>
                        <a:t>на юридических лиц - </a:t>
                      </a:r>
                      <a:r>
                        <a:rPr lang="ru-RU" b="1" dirty="0" smtClean="0"/>
                        <a:t>в трехкратном размере неуплаченной суммы сбора, но не менее 500 000 рублей</a:t>
                      </a:r>
                      <a:r>
                        <a:rPr lang="ru-RU" b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21580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C69E55-B55C-5B4A-013E-769192D22E51}"/>
              </a:ext>
            </a:extLst>
          </p:cNvPr>
          <p:cNvSpPr txBox="1">
            <a:spLocks/>
          </p:cNvSpPr>
          <p:nvPr/>
        </p:nvSpPr>
        <p:spPr>
          <a:xfrm>
            <a:off x="332792" y="228600"/>
            <a:ext cx="9801808" cy="649791"/>
          </a:xfrm>
          <a:prstGeom prst="rect">
            <a:avLst/>
          </a:prstGeom>
        </p:spPr>
        <p:txBody>
          <a:bodyPr wrap="square" lIns="0" tIns="0" rIns="0" bIns="0">
            <a:normAutofit fontScale="67500" lnSpcReduction="20000"/>
          </a:bodyPr>
          <a:lstStyle>
            <a:lvl1pPr>
              <a:defRPr sz="1800" b="1" i="0">
                <a:solidFill>
                  <a:srgbClr val="418A7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600" dirty="0" smtClean="0"/>
              <a:t>Административная ответственность в соответствии </a:t>
            </a:r>
          </a:p>
          <a:p>
            <a:r>
              <a:rPr lang="ru-RU" sz="3600" dirty="0" smtClean="0"/>
              <a:t>со статьей </a:t>
            </a:r>
            <a:r>
              <a:rPr lang="ru-RU" sz="3600" dirty="0"/>
              <a:t>8.41.1 КоАП РФ</a:t>
            </a:r>
            <a:endParaRPr lang="ru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6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5000" t="28148" r="39583" b="40348"/>
          <a:stretch/>
        </p:blipFill>
        <p:spPr>
          <a:xfrm>
            <a:off x="6705600" y="457200"/>
            <a:ext cx="6477000" cy="324083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833" t="24444" r="40417" b="51556"/>
          <a:stretch/>
        </p:blipFill>
        <p:spPr>
          <a:xfrm>
            <a:off x="152400" y="152400"/>
            <a:ext cx="6324601" cy="25298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417" t="59783" r="40000" b="7440"/>
          <a:stretch/>
        </p:blipFill>
        <p:spPr>
          <a:xfrm>
            <a:off x="152400" y="2819400"/>
            <a:ext cx="6717631" cy="3581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5833" t="29926" r="40000" b="35037"/>
          <a:stretch/>
        </p:blipFill>
        <p:spPr>
          <a:xfrm>
            <a:off x="2273969" y="3101340"/>
            <a:ext cx="6248400" cy="36042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5416" t="27408" r="39584" b="44666"/>
          <a:stretch/>
        </p:blipFill>
        <p:spPr>
          <a:xfrm>
            <a:off x="7479631" y="960120"/>
            <a:ext cx="6400800" cy="28727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5417" t="27286" r="40000" b="42727"/>
          <a:stretch/>
        </p:blipFill>
        <p:spPr>
          <a:xfrm>
            <a:off x="8139362" y="1277049"/>
            <a:ext cx="6324600" cy="30847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25833" t="28889" r="40417" b="38740"/>
          <a:stretch/>
        </p:blipFill>
        <p:spPr>
          <a:xfrm>
            <a:off x="4038600" y="3375660"/>
            <a:ext cx="6172200" cy="33299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25570" t="28889" r="40264" b="34815"/>
          <a:stretch/>
        </p:blipFill>
        <p:spPr>
          <a:xfrm>
            <a:off x="5747085" y="3631008"/>
            <a:ext cx="6248400" cy="3733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270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250" t="31851" r="26250" b="38520"/>
          <a:stretch/>
        </p:blipFill>
        <p:spPr>
          <a:xfrm>
            <a:off x="5334000" y="228599"/>
            <a:ext cx="6003760" cy="26683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18586"/>
              </p:ext>
            </p:extLst>
          </p:nvPr>
        </p:nvGraphicFramePr>
        <p:xfrm>
          <a:off x="457200" y="228599"/>
          <a:ext cx="4572000" cy="647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28599"/>
                        <a:ext cx="4572000" cy="6472101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6995" t="39259" r="25832" b="30371"/>
          <a:stretch/>
        </p:blipFill>
        <p:spPr>
          <a:xfrm>
            <a:off x="6111466" y="1752600"/>
            <a:ext cx="5969055" cy="2743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7083" t="54815" r="27330" b="19259"/>
          <a:stretch/>
        </p:blipFill>
        <p:spPr>
          <a:xfrm>
            <a:off x="5257800" y="3886200"/>
            <a:ext cx="6508113" cy="2667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18586"/>
              </p:ext>
            </p:extLst>
          </p:nvPr>
        </p:nvGraphicFramePr>
        <p:xfrm>
          <a:off x="457200" y="228599"/>
          <a:ext cx="4572000" cy="647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8599"/>
                        <a:ext cx="4572000" cy="6472101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9584" t="25927" r="31666" b="5925"/>
          <a:stretch/>
        </p:blipFill>
        <p:spPr>
          <a:xfrm>
            <a:off x="5181600" y="228599"/>
            <a:ext cx="4800600" cy="6400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50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334" t="25926" r="27083" b="24719"/>
          <a:stretch/>
        </p:blipFill>
        <p:spPr>
          <a:xfrm>
            <a:off x="6781800" y="126153"/>
            <a:ext cx="3962400" cy="318034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3" r="13125" b="3333"/>
          <a:stretch/>
        </p:blipFill>
        <p:spPr>
          <a:xfrm>
            <a:off x="6096000" y="3429000"/>
            <a:ext cx="5231652" cy="3255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9166" t="25927" r="31950" b="5925"/>
          <a:stretch/>
        </p:blipFill>
        <p:spPr>
          <a:xfrm>
            <a:off x="128016" y="126153"/>
            <a:ext cx="4901184" cy="65047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108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10972800" cy="7171194"/>
          </a:xfrm>
        </p:spPr>
        <p:txBody>
          <a:bodyPr/>
          <a:lstStyle/>
          <a:p>
            <a:r>
              <a:rPr lang="ru-RU" sz="2200" dirty="0" smtClean="0"/>
              <a:t>Реквизиты </a:t>
            </a:r>
            <a:r>
              <a:rPr lang="ru-RU" sz="2200" dirty="0"/>
              <a:t>для </a:t>
            </a:r>
            <a:r>
              <a:rPr lang="ru-RU" sz="2200" smtClean="0"/>
              <a:t>плательщиков по Иркутской </a:t>
            </a:r>
            <a:r>
              <a:rPr lang="ru-RU" sz="2200" dirty="0" smtClean="0"/>
              <a:t>области</a:t>
            </a:r>
            <a:endParaRPr lang="ru-RU" sz="2200" dirty="0"/>
          </a:p>
          <a:p>
            <a:endParaRPr lang="ru-RU" sz="2200" dirty="0" smtClean="0"/>
          </a:p>
          <a:p>
            <a:r>
              <a:rPr lang="ru-RU" sz="2000" dirty="0" smtClean="0"/>
              <a:t>Получатель</a:t>
            </a:r>
            <a:r>
              <a:rPr lang="ru-RU" sz="2000" dirty="0"/>
              <a:t>: УФК по Иркутской области </a:t>
            </a:r>
            <a:r>
              <a:rPr lang="ru-RU" sz="2000" dirty="0" smtClean="0"/>
              <a:t>(</a:t>
            </a:r>
            <a:r>
              <a:rPr lang="ru-RU" sz="2000" dirty="0"/>
              <a:t>Межрегиональное управление </a:t>
            </a:r>
            <a:endParaRPr lang="ru-RU" sz="2000" dirty="0" smtClean="0"/>
          </a:p>
          <a:p>
            <a:r>
              <a:rPr lang="ru-RU" sz="2000" dirty="0" smtClean="0"/>
              <a:t>Росприроднадзора </a:t>
            </a:r>
            <a:r>
              <a:rPr lang="ru-RU" sz="2000" dirty="0"/>
              <a:t>по Иркутской области и Байкальской природной территории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dirty="0" smtClean="0"/>
              <a:t>л/с:04341780830</a:t>
            </a:r>
          </a:p>
          <a:p>
            <a:endParaRPr lang="ru-RU" sz="2000" dirty="0"/>
          </a:p>
          <a:p>
            <a:r>
              <a:rPr lang="ru-RU" sz="2000" dirty="0"/>
              <a:t>Номер казначейского счета: </a:t>
            </a:r>
            <a:r>
              <a:rPr lang="ru-RU" sz="2000" dirty="0" smtClean="0"/>
              <a:t>03100643000000013400</a:t>
            </a:r>
          </a:p>
          <a:p>
            <a:endParaRPr lang="ru-RU" sz="2000" dirty="0"/>
          </a:p>
          <a:p>
            <a:r>
              <a:rPr lang="ru-RU" sz="2000" dirty="0"/>
              <a:t>Единый казначейский счет: </a:t>
            </a:r>
            <a:r>
              <a:rPr lang="ru-RU" sz="2000" dirty="0" smtClean="0"/>
              <a:t>40102810145370000026</a:t>
            </a:r>
          </a:p>
          <a:p>
            <a:endParaRPr lang="ru-RU" sz="2000" dirty="0"/>
          </a:p>
          <a:p>
            <a:r>
              <a:rPr lang="ru-RU" sz="2000" dirty="0"/>
              <a:t>ИНН: </a:t>
            </a:r>
            <a:r>
              <a:rPr lang="ru-RU" sz="2000" dirty="0" smtClean="0"/>
              <a:t>3808110930</a:t>
            </a:r>
          </a:p>
          <a:p>
            <a:endParaRPr lang="ru-RU" sz="2000" dirty="0"/>
          </a:p>
          <a:p>
            <a:r>
              <a:rPr lang="ru-RU" sz="2000" dirty="0"/>
              <a:t>КПП: </a:t>
            </a:r>
            <a:r>
              <a:rPr lang="ru-RU" sz="2000" dirty="0" smtClean="0"/>
              <a:t>380801001</a:t>
            </a:r>
          </a:p>
          <a:p>
            <a:endParaRPr lang="ru-RU" sz="2000" dirty="0"/>
          </a:p>
          <a:p>
            <a:r>
              <a:rPr lang="ru-RU" sz="2000" dirty="0"/>
              <a:t>Банк Отделение Иркутск Банка России//УФК по Иркутской области г. Иркутск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БИК </a:t>
            </a:r>
            <a:r>
              <a:rPr lang="ru-RU" sz="2000" dirty="0" smtClean="0"/>
              <a:t>012520101</a:t>
            </a:r>
          </a:p>
          <a:p>
            <a:endParaRPr lang="ru-RU" sz="2000" dirty="0"/>
          </a:p>
          <a:p>
            <a:r>
              <a:rPr lang="ru-RU" sz="2000" dirty="0"/>
              <a:t>ОКТМО: </a:t>
            </a:r>
            <a:r>
              <a:rPr lang="ru-RU" sz="2000" dirty="0" smtClean="0"/>
              <a:t>25701000</a:t>
            </a:r>
          </a:p>
          <a:p>
            <a:endParaRPr lang="ru-RU" sz="2000" dirty="0"/>
          </a:p>
          <a:p>
            <a:r>
              <a:rPr lang="ru-RU" sz="2000" dirty="0"/>
              <a:t>КБК 048 1 12 08010 01 6000 120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9489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76201"/>
            <a:ext cx="10972800" cy="6781799"/>
          </a:xfrm>
        </p:spPr>
        <p:txBody>
          <a:bodyPr/>
          <a:lstStyle/>
          <a:p>
            <a:r>
              <a:rPr lang="ru-RU" sz="2200" dirty="0" smtClean="0"/>
              <a:t>Реквизиты </a:t>
            </a:r>
            <a:r>
              <a:rPr lang="ru-RU" sz="2200" dirty="0"/>
              <a:t>для плательщиков по ЦЭЗ БПТ республики </a:t>
            </a:r>
            <a:r>
              <a:rPr lang="ru-RU" sz="2200" dirty="0" smtClean="0"/>
              <a:t>Бурятия</a:t>
            </a:r>
          </a:p>
          <a:p>
            <a:endParaRPr lang="ru-RU" sz="2200" dirty="0" smtClean="0"/>
          </a:p>
          <a:p>
            <a:r>
              <a:rPr lang="ru-RU" sz="2000" dirty="0" smtClean="0"/>
              <a:t>Получатель</a:t>
            </a:r>
            <a:r>
              <a:rPr lang="ru-RU" sz="2000" dirty="0"/>
              <a:t>: УФК по Иркутской области (Межрегиональное управление Росприроднадзора по Иркутской области и Байкальской природной территории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dirty="0" smtClean="0"/>
              <a:t>л/с:04341780830</a:t>
            </a:r>
          </a:p>
          <a:p>
            <a:endParaRPr lang="ru-RU" sz="2000" dirty="0"/>
          </a:p>
          <a:p>
            <a:r>
              <a:rPr lang="ru-RU" sz="2000" dirty="0"/>
              <a:t>Номер казначейского счета: </a:t>
            </a:r>
            <a:r>
              <a:rPr lang="ru-RU" sz="2000" dirty="0" smtClean="0"/>
              <a:t>03100643000000010200</a:t>
            </a:r>
          </a:p>
          <a:p>
            <a:endParaRPr lang="ru-RU" sz="2000" dirty="0"/>
          </a:p>
          <a:p>
            <a:r>
              <a:rPr lang="ru-RU" sz="2000" dirty="0"/>
              <a:t>Единый казначейский счет: </a:t>
            </a:r>
            <a:r>
              <a:rPr lang="ru-RU" sz="2000" dirty="0" smtClean="0"/>
              <a:t>40102810545370000068</a:t>
            </a:r>
          </a:p>
          <a:p>
            <a:endParaRPr lang="ru-RU" sz="2000" dirty="0"/>
          </a:p>
          <a:p>
            <a:r>
              <a:rPr lang="ru-RU" sz="2000" dirty="0"/>
              <a:t>ИНН: </a:t>
            </a:r>
            <a:r>
              <a:rPr lang="ru-RU" sz="2000" dirty="0" smtClean="0"/>
              <a:t>3808110930</a:t>
            </a:r>
          </a:p>
          <a:p>
            <a:endParaRPr lang="ru-RU" sz="2000" dirty="0"/>
          </a:p>
          <a:p>
            <a:r>
              <a:rPr lang="ru-RU" sz="2000" dirty="0"/>
              <a:t>КПП: </a:t>
            </a:r>
            <a:r>
              <a:rPr lang="ru-RU" sz="2000" dirty="0" smtClean="0"/>
              <a:t>380801001</a:t>
            </a:r>
          </a:p>
          <a:p>
            <a:endParaRPr lang="ru-RU" sz="2000" dirty="0"/>
          </a:p>
          <a:p>
            <a:r>
              <a:rPr lang="ru-RU" sz="2000" dirty="0"/>
              <a:t>Отделение-НБ Республика Бурятия Банка России// УФК по Республике Бурятия г. Улан-Удэ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БИК </a:t>
            </a:r>
            <a:r>
              <a:rPr lang="ru-RU" sz="2000" dirty="0" smtClean="0"/>
              <a:t>018142016</a:t>
            </a:r>
          </a:p>
          <a:p>
            <a:endParaRPr lang="ru-RU" sz="2000" dirty="0"/>
          </a:p>
          <a:p>
            <a:r>
              <a:rPr lang="ru-RU" sz="2000" dirty="0"/>
              <a:t>ОКТМО: МО </a:t>
            </a:r>
            <a:r>
              <a:rPr lang="ru-RU" sz="2000" dirty="0" smtClean="0"/>
              <a:t>образования</a:t>
            </a:r>
          </a:p>
          <a:p>
            <a:endParaRPr lang="ru-RU" sz="2000" dirty="0"/>
          </a:p>
          <a:p>
            <a:r>
              <a:rPr lang="ru-RU" sz="2000" dirty="0"/>
              <a:t>КБК 048 1 12 08010 01 6000 120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7147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422</Words>
  <Application>Microsoft Office PowerPoint</Application>
  <PresentationFormat>Широкоэкранный</PresentationFormat>
  <Paragraphs>77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PDF</vt:lpstr>
      <vt:lpstr>Расширенная ответственность производителей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RePack by Diakov</cp:lastModifiedBy>
  <cp:revision>131</cp:revision>
  <cp:lastPrinted>2025-05-30T02:06:53Z</cp:lastPrinted>
  <dcterms:created xsi:type="dcterms:W3CDTF">2024-10-15T00:59:28Z</dcterms:created>
  <dcterms:modified xsi:type="dcterms:W3CDTF">2025-06-02T07:15:44Z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2024-10-15T00:00:00Z</vt:filetime>
  </property>
  <property fmtid="{D5CDD505-2E9C-101B-9397-08002B2CF9AE}" pid="5" name="Producer">
    <vt:lpwstr>Microsoft® PowerPoint® 2013</vt:lpwstr>
  </property>
</Properties>
</file>